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20"/>
  </p:notesMasterIdLst>
  <p:sldIdLst>
    <p:sldId id="256" r:id="rId5"/>
    <p:sldId id="260" r:id="rId6"/>
    <p:sldId id="257" r:id="rId7"/>
    <p:sldId id="276" r:id="rId8"/>
    <p:sldId id="277" r:id="rId9"/>
    <p:sldId id="278" r:id="rId10"/>
    <p:sldId id="273" r:id="rId11"/>
    <p:sldId id="274" r:id="rId12"/>
    <p:sldId id="275" r:id="rId13"/>
    <p:sldId id="269" r:id="rId14"/>
    <p:sldId id="258" r:id="rId15"/>
    <p:sldId id="263" r:id="rId16"/>
    <p:sldId id="264" r:id="rId17"/>
    <p:sldId id="267" r:id="rId18"/>
    <p:sldId id="26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35"/>
    <p:restoredTop sz="88571" autoAdjust="0"/>
  </p:normalViewPr>
  <p:slideViewPr>
    <p:cSldViewPr snapToGrid="0" snapToObjects="1">
      <p:cViewPr>
        <p:scale>
          <a:sx n="100" d="100"/>
          <a:sy n="100" d="100"/>
        </p:scale>
        <p:origin x="-1224" y="-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8E7A2F-6177-473E-B135-A25E7E435E45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B32527-5FD4-4485-B459-581F1546577E}">
      <dgm:prSet phldrT="[Text]"/>
      <dgm:spPr/>
      <dgm:t>
        <a:bodyPr/>
        <a:lstStyle/>
        <a:p>
          <a:r>
            <a:rPr lang="en-US" dirty="0" smtClean="0"/>
            <a:t>2017 IJLS</a:t>
          </a:r>
          <a:endParaRPr lang="en-US" dirty="0"/>
        </a:p>
      </dgm:t>
    </dgm:pt>
    <dgm:pt modelId="{FC0E29A7-6003-49A1-A4D5-729B6FE1D22B}" type="parTrans" cxnId="{71A7DC8A-B4C4-41A2-BC63-C7BA45A5498A}">
      <dgm:prSet/>
      <dgm:spPr/>
      <dgm:t>
        <a:bodyPr/>
        <a:lstStyle/>
        <a:p>
          <a:endParaRPr lang="en-US"/>
        </a:p>
      </dgm:t>
    </dgm:pt>
    <dgm:pt modelId="{A1DD3550-7D69-4289-BDAA-2D296AAF0D10}" type="sibTrans" cxnId="{71A7DC8A-B4C4-41A2-BC63-C7BA45A5498A}">
      <dgm:prSet/>
      <dgm:spPr/>
      <dgm:t>
        <a:bodyPr/>
        <a:lstStyle/>
        <a:p>
          <a:endParaRPr lang="en-US"/>
        </a:p>
      </dgm:t>
    </dgm:pt>
    <dgm:pt modelId="{646A7291-B9D9-4D32-A6EC-41A28FEC6681}">
      <dgm:prSet phldrT="[Text]"/>
      <dgm:spPr/>
      <dgm:t>
        <a:bodyPr/>
        <a:lstStyle/>
        <a:p>
          <a:r>
            <a:rPr lang="en-US" dirty="0" smtClean="0"/>
            <a:t>Did not allow deportation defense</a:t>
          </a:r>
          <a:endParaRPr lang="en-US" dirty="0"/>
        </a:p>
      </dgm:t>
    </dgm:pt>
    <dgm:pt modelId="{2C3BB501-1D3B-4907-87B0-F09441CABF19}" type="parTrans" cxnId="{380B8808-A604-4ECF-97E8-9D4B8398E0EE}">
      <dgm:prSet/>
      <dgm:spPr/>
      <dgm:t>
        <a:bodyPr/>
        <a:lstStyle/>
        <a:p>
          <a:endParaRPr lang="en-US"/>
        </a:p>
      </dgm:t>
    </dgm:pt>
    <dgm:pt modelId="{66562A50-F6BC-4DF1-9DFD-278ED9896ECC}" type="sibTrans" cxnId="{380B8808-A604-4ECF-97E8-9D4B8398E0EE}">
      <dgm:prSet/>
      <dgm:spPr/>
      <dgm:t>
        <a:bodyPr/>
        <a:lstStyle/>
        <a:p>
          <a:endParaRPr lang="en-US"/>
        </a:p>
      </dgm:t>
    </dgm:pt>
    <dgm:pt modelId="{328AE09C-081D-42F3-9EA7-9E059C3345FF}">
      <dgm:prSet phldrT="[Text]"/>
      <dgm:spPr/>
      <dgm:t>
        <a:bodyPr/>
        <a:lstStyle/>
        <a:p>
          <a:r>
            <a:rPr lang="en-US" dirty="0" smtClean="0"/>
            <a:t>Allowed IJLS funds to support training/mentoring pro bono attorneys </a:t>
          </a:r>
          <a:endParaRPr lang="en-US" dirty="0"/>
        </a:p>
      </dgm:t>
    </dgm:pt>
    <dgm:pt modelId="{50B47164-4573-466D-8755-511B23115BD1}" type="parTrans" cxnId="{009FCC0E-7830-4162-A9B4-90645B421EA4}">
      <dgm:prSet/>
      <dgm:spPr/>
      <dgm:t>
        <a:bodyPr/>
        <a:lstStyle/>
        <a:p>
          <a:endParaRPr lang="en-US"/>
        </a:p>
      </dgm:t>
    </dgm:pt>
    <dgm:pt modelId="{311D8910-799F-4A9F-BADE-34D2EFD913CA}" type="sibTrans" cxnId="{009FCC0E-7830-4162-A9B4-90645B421EA4}">
      <dgm:prSet/>
      <dgm:spPr/>
      <dgm:t>
        <a:bodyPr/>
        <a:lstStyle/>
        <a:p>
          <a:endParaRPr lang="en-US"/>
        </a:p>
      </dgm:t>
    </dgm:pt>
    <dgm:pt modelId="{CB59179B-923D-4CD8-A319-CB0441D027EB}">
      <dgm:prSet phldrT="[Text]"/>
      <dgm:spPr/>
      <dgm:t>
        <a:bodyPr/>
        <a:lstStyle/>
        <a:p>
          <a:r>
            <a:rPr lang="en-US" dirty="0" smtClean="0"/>
            <a:t>2018 IJLS</a:t>
          </a:r>
          <a:endParaRPr lang="en-US" dirty="0"/>
        </a:p>
      </dgm:t>
    </dgm:pt>
    <dgm:pt modelId="{3F9CF74D-2909-4A4B-9205-BE00DB3DEF11}" type="parTrans" cxnId="{7A1BDFC1-3237-493E-9F37-B5E9F9FB4844}">
      <dgm:prSet/>
      <dgm:spPr/>
      <dgm:t>
        <a:bodyPr/>
        <a:lstStyle/>
        <a:p>
          <a:endParaRPr lang="en-US"/>
        </a:p>
      </dgm:t>
    </dgm:pt>
    <dgm:pt modelId="{DB510315-863C-42F4-A8BB-570A1F409097}" type="sibTrans" cxnId="{7A1BDFC1-3237-493E-9F37-B5E9F9FB4844}">
      <dgm:prSet/>
      <dgm:spPr/>
      <dgm:t>
        <a:bodyPr/>
        <a:lstStyle/>
        <a:p>
          <a:endParaRPr lang="en-US"/>
        </a:p>
      </dgm:t>
    </dgm:pt>
    <dgm:pt modelId="{1F3FC1FF-1EAF-41E6-97BB-4857DA90BFA6}">
      <dgm:prSet phldrT="[Text]"/>
      <dgm:spPr/>
      <dgm:t>
        <a:bodyPr/>
        <a:lstStyle/>
        <a:p>
          <a:r>
            <a:rPr lang="en-US" dirty="0" smtClean="0"/>
            <a:t>Allows representation of youth who are in removal proceedings, but are not currently detained</a:t>
          </a:r>
          <a:endParaRPr lang="en-US" dirty="0"/>
        </a:p>
      </dgm:t>
    </dgm:pt>
    <dgm:pt modelId="{22EBAEDB-57FF-4F9D-8730-6C8D9053684C}" type="parTrans" cxnId="{E746D9A2-A62B-4103-9487-C807641652F5}">
      <dgm:prSet/>
      <dgm:spPr/>
      <dgm:t>
        <a:bodyPr/>
        <a:lstStyle/>
        <a:p>
          <a:endParaRPr lang="en-US"/>
        </a:p>
      </dgm:t>
    </dgm:pt>
    <dgm:pt modelId="{E75372C4-FD50-4467-BD11-2B4A3FAAA396}" type="sibTrans" cxnId="{E746D9A2-A62B-4103-9487-C807641652F5}">
      <dgm:prSet/>
      <dgm:spPr/>
      <dgm:t>
        <a:bodyPr/>
        <a:lstStyle/>
        <a:p>
          <a:endParaRPr lang="en-US"/>
        </a:p>
      </dgm:t>
    </dgm:pt>
    <dgm:pt modelId="{64EB143F-B3D8-46DB-89CC-69CD62FF0338}">
      <dgm:prSet phldrT="[Text]"/>
      <dgm:spPr/>
      <dgm:t>
        <a:bodyPr/>
        <a:lstStyle/>
        <a:p>
          <a:r>
            <a:rPr lang="en-US" dirty="0" smtClean="0"/>
            <a:t>Lists training/mentoring pro bono attorneys as an explicit purpose </a:t>
          </a:r>
          <a:endParaRPr lang="en-US" dirty="0"/>
        </a:p>
      </dgm:t>
    </dgm:pt>
    <dgm:pt modelId="{03600F37-3074-4959-AEDA-450CE84E825B}" type="parTrans" cxnId="{270B66DD-0C1F-476C-87FD-3B99634A5AD0}">
      <dgm:prSet/>
      <dgm:spPr/>
      <dgm:t>
        <a:bodyPr/>
        <a:lstStyle/>
        <a:p>
          <a:endParaRPr lang="en-US"/>
        </a:p>
      </dgm:t>
    </dgm:pt>
    <dgm:pt modelId="{251737AB-11AE-43C9-91E2-07E97C31B9DB}" type="sibTrans" cxnId="{270B66DD-0C1F-476C-87FD-3B99634A5AD0}">
      <dgm:prSet/>
      <dgm:spPr/>
      <dgm:t>
        <a:bodyPr/>
        <a:lstStyle/>
        <a:p>
          <a:endParaRPr lang="en-US"/>
        </a:p>
      </dgm:t>
    </dgm:pt>
    <dgm:pt modelId="{EC6A9790-A461-4B02-872B-1383DB25AFE6}" type="pres">
      <dgm:prSet presAssocID="{858E7A2F-6177-473E-B135-A25E7E435E45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EF482424-5E46-4087-BD32-67262763C42C}" type="pres">
      <dgm:prSet presAssocID="{C8B32527-5FD4-4485-B459-581F1546577E}" presName="root" presStyleCnt="0">
        <dgm:presLayoutVars>
          <dgm:chMax/>
          <dgm:chPref/>
        </dgm:presLayoutVars>
      </dgm:prSet>
      <dgm:spPr/>
    </dgm:pt>
    <dgm:pt modelId="{4AC985E8-1582-4CAE-B58E-867E544983B1}" type="pres">
      <dgm:prSet presAssocID="{C8B32527-5FD4-4485-B459-581F1546577E}" presName="rootComposite" presStyleCnt="0">
        <dgm:presLayoutVars/>
      </dgm:prSet>
      <dgm:spPr/>
    </dgm:pt>
    <dgm:pt modelId="{6A44E780-64F1-4851-BBF7-856904DBA751}" type="pres">
      <dgm:prSet presAssocID="{C8B32527-5FD4-4485-B459-581F1546577E}" presName="ParentAccent" presStyleLbl="alignNode1" presStyleIdx="0" presStyleCnt="2"/>
      <dgm:spPr/>
    </dgm:pt>
    <dgm:pt modelId="{36A34928-57AD-4D69-9CF0-C53E7E3B0390}" type="pres">
      <dgm:prSet presAssocID="{C8B32527-5FD4-4485-B459-581F1546577E}" presName="ParentSmallAccent" presStyleLbl="fgAcc1" presStyleIdx="0" presStyleCnt="2" custLinFactY="100000" custLinFactNeighborX="-1456" custLinFactNeighborY="137634"/>
      <dgm:spPr/>
    </dgm:pt>
    <dgm:pt modelId="{0082BC11-C8E2-4037-881C-D32E99A80C14}" type="pres">
      <dgm:prSet presAssocID="{C8B32527-5FD4-4485-B459-581F1546577E}" presName="Parent" presStyleLbl="revTx" presStyleIdx="0" presStyleCnt="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C8DAB-4613-4610-83DF-B0E57EE4D763}" type="pres">
      <dgm:prSet presAssocID="{C8B32527-5FD4-4485-B459-581F1546577E}" presName="childShape" presStyleCnt="0">
        <dgm:presLayoutVars>
          <dgm:chMax val="0"/>
          <dgm:chPref val="0"/>
        </dgm:presLayoutVars>
      </dgm:prSet>
      <dgm:spPr/>
    </dgm:pt>
    <dgm:pt modelId="{D0A4EADB-FA3F-4EA1-B76E-92F3074EA763}" type="pres">
      <dgm:prSet presAssocID="{646A7291-B9D9-4D32-A6EC-41A28FEC6681}" presName="childComposite" presStyleCnt="0">
        <dgm:presLayoutVars>
          <dgm:chMax val="0"/>
          <dgm:chPref val="0"/>
        </dgm:presLayoutVars>
      </dgm:prSet>
      <dgm:spPr/>
    </dgm:pt>
    <dgm:pt modelId="{93E9E772-0396-4DA8-8E69-BFC4B96CCACD}" type="pres">
      <dgm:prSet presAssocID="{646A7291-B9D9-4D32-A6EC-41A28FEC6681}" presName="ChildAccent" presStyleLbl="solidFgAcc1" presStyleIdx="0" presStyleCnt="4" custLinFactNeighborX="-1456" custLinFactNeighborY="4850"/>
      <dgm:spPr/>
    </dgm:pt>
    <dgm:pt modelId="{150625F0-11B1-4A73-9B6A-72AEF4C0A9E4}" type="pres">
      <dgm:prSet presAssocID="{646A7291-B9D9-4D32-A6EC-41A28FEC6681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3576D6-BC20-41D4-959F-271838EA7148}" type="pres">
      <dgm:prSet presAssocID="{328AE09C-081D-42F3-9EA7-9E059C3345FF}" presName="childComposite" presStyleCnt="0">
        <dgm:presLayoutVars>
          <dgm:chMax val="0"/>
          <dgm:chPref val="0"/>
        </dgm:presLayoutVars>
      </dgm:prSet>
      <dgm:spPr/>
    </dgm:pt>
    <dgm:pt modelId="{001E8F99-BF73-4780-875E-0EE985ED79AB}" type="pres">
      <dgm:prSet presAssocID="{328AE09C-081D-42F3-9EA7-9E059C3345FF}" presName="ChildAccent" presStyleLbl="solidFgAcc1" presStyleIdx="1" presStyleCnt="4"/>
      <dgm:spPr/>
    </dgm:pt>
    <dgm:pt modelId="{3457C94E-E6A8-404B-BB1A-E053EC6ADE01}" type="pres">
      <dgm:prSet presAssocID="{328AE09C-081D-42F3-9EA7-9E059C3345FF}" presName="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B4E8CB-FD68-425C-A5F4-CFDEF7C11F1D}" type="pres">
      <dgm:prSet presAssocID="{CB59179B-923D-4CD8-A319-CB0441D027EB}" presName="root" presStyleCnt="0">
        <dgm:presLayoutVars>
          <dgm:chMax/>
          <dgm:chPref/>
        </dgm:presLayoutVars>
      </dgm:prSet>
      <dgm:spPr/>
    </dgm:pt>
    <dgm:pt modelId="{C368E9F6-73F1-44CA-9783-F301C40A3D81}" type="pres">
      <dgm:prSet presAssocID="{CB59179B-923D-4CD8-A319-CB0441D027EB}" presName="rootComposite" presStyleCnt="0">
        <dgm:presLayoutVars/>
      </dgm:prSet>
      <dgm:spPr/>
    </dgm:pt>
    <dgm:pt modelId="{2E212E8B-3D31-4FEE-B61C-62B1AC9E7B43}" type="pres">
      <dgm:prSet presAssocID="{CB59179B-923D-4CD8-A319-CB0441D027EB}" presName="ParentAccent" presStyleLbl="alignNode1" presStyleIdx="1" presStyleCnt="2"/>
      <dgm:spPr/>
    </dgm:pt>
    <dgm:pt modelId="{54A99D65-04B2-4CD9-8963-56B9A19C7DF1}" type="pres">
      <dgm:prSet presAssocID="{CB59179B-923D-4CD8-A319-CB0441D027EB}" presName="ParentSmallAccent" presStyleLbl="fgAcc1" presStyleIdx="1" presStyleCnt="2" custLinFactY="100000" custLinFactNeighborY="135209"/>
      <dgm:spPr/>
    </dgm:pt>
    <dgm:pt modelId="{FFDB522E-5DEE-4D61-87F0-E14E19B33B5E}" type="pres">
      <dgm:prSet presAssocID="{CB59179B-923D-4CD8-A319-CB0441D027EB}" presName="Parent" presStyleLbl="revTx" presStyleIdx="3" presStyleCnt="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9E34E9-C232-40AB-B639-91CAE3155A65}" type="pres">
      <dgm:prSet presAssocID="{CB59179B-923D-4CD8-A319-CB0441D027EB}" presName="childShape" presStyleCnt="0">
        <dgm:presLayoutVars>
          <dgm:chMax val="0"/>
          <dgm:chPref val="0"/>
        </dgm:presLayoutVars>
      </dgm:prSet>
      <dgm:spPr/>
    </dgm:pt>
    <dgm:pt modelId="{36E436F7-2D4B-4F91-94DE-20B998494EDF}" type="pres">
      <dgm:prSet presAssocID="{1F3FC1FF-1EAF-41E6-97BB-4857DA90BFA6}" presName="childComposite" presStyleCnt="0">
        <dgm:presLayoutVars>
          <dgm:chMax val="0"/>
          <dgm:chPref val="0"/>
        </dgm:presLayoutVars>
      </dgm:prSet>
      <dgm:spPr/>
    </dgm:pt>
    <dgm:pt modelId="{E0330D3B-965F-4775-806D-46233E6D500A}" type="pres">
      <dgm:prSet presAssocID="{1F3FC1FF-1EAF-41E6-97BB-4857DA90BFA6}" presName="ChildAccent" presStyleLbl="solidFgAcc1" presStyleIdx="2" presStyleCnt="4"/>
      <dgm:spPr/>
    </dgm:pt>
    <dgm:pt modelId="{458D8712-A425-4528-A152-F96B2E871B5C}" type="pres">
      <dgm:prSet presAssocID="{1F3FC1FF-1EAF-41E6-97BB-4857DA90BFA6}" presName="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BE19B5-7B9A-40F0-8280-F725BCE09697}" type="pres">
      <dgm:prSet presAssocID="{64EB143F-B3D8-46DB-89CC-69CD62FF0338}" presName="childComposite" presStyleCnt="0">
        <dgm:presLayoutVars>
          <dgm:chMax val="0"/>
          <dgm:chPref val="0"/>
        </dgm:presLayoutVars>
      </dgm:prSet>
      <dgm:spPr/>
    </dgm:pt>
    <dgm:pt modelId="{80BDD78C-9BA9-4325-BF49-512EB18C781F}" type="pres">
      <dgm:prSet presAssocID="{64EB143F-B3D8-46DB-89CC-69CD62FF0338}" presName="ChildAccent" presStyleLbl="solidFgAcc1" presStyleIdx="3" presStyleCnt="4"/>
      <dgm:spPr/>
    </dgm:pt>
    <dgm:pt modelId="{6CE8F066-3DC3-4548-80A4-12F8B95CA568}" type="pres">
      <dgm:prSet presAssocID="{64EB143F-B3D8-46DB-89CC-69CD62FF0338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623E84-C6F9-4345-A2C0-FF2D22EBCB50}" type="presOf" srcId="{858E7A2F-6177-473E-B135-A25E7E435E45}" destId="{EC6A9790-A461-4B02-872B-1383DB25AFE6}" srcOrd="0" destOrd="0" presId="urn:microsoft.com/office/officeart/2008/layout/SquareAccentList"/>
    <dgm:cxn modelId="{270B66DD-0C1F-476C-87FD-3B99634A5AD0}" srcId="{CB59179B-923D-4CD8-A319-CB0441D027EB}" destId="{64EB143F-B3D8-46DB-89CC-69CD62FF0338}" srcOrd="1" destOrd="0" parTransId="{03600F37-3074-4959-AEDA-450CE84E825B}" sibTransId="{251737AB-11AE-43C9-91E2-07E97C31B9DB}"/>
    <dgm:cxn modelId="{E746D9A2-A62B-4103-9487-C807641652F5}" srcId="{CB59179B-923D-4CD8-A319-CB0441D027EB}" destId="{1F3FC1FF-1EAF-41E6-97BB-4857DA90BFA6}" srcOrd="0" destOrd="0" parTransId="{22EBAEDB-57FF-4F9D-8730-6C8D9053684C}" sibTransId="{E75372C4-FD50-4467-BD11-2B4A3FAAA396}"/>
    <dgm:cxn modelId="{F39A9938-315C-42E7-B5A7-C0203C787124}" type="presOf" srcId="{328AE09C-081D-42F3-9EA7-9E059C3345FF}" destId="{3457C94E-E6A8-404B-BB1A-E053EC6ADE01}" srcOrd="0" destOrd="0" presId="urn:microsoft.com/office/officeart/2008/layout/SquareAccentList"/>
    <dgm:cxn modelId="{1A33C59E-42E9-4F3C-9467-36AAAE0F79DD}" type="presOf" srcId="{C8B32527-5FD4-4485-B459-581F1546577E}" destId="{0082BC11-C8E2-4037-881C-D32E99A80C14}" srcOrd="0" destOrd="0" presId="urn:microsoft.com/office/officeart/2008/layout/SquareAccentList"/>
    <dgm:cxn modelId="{380B8808-A604-4ECF-97E8-9D4B8398E0EE}" srcId="{C8B32527-5FD4-4485-B459-581F1546577E}" destId="{646A7291-B9D9-4D32-A6EC-41A28FEC6681}" srcOrd="0" destOrd="0" parTransId="{2C3BB501-1D3B-4907-87B0-F09441CABF19}" sibTransId="{66562A50-F6BC-4DF1-9DFD-278ED9896ECC}"/>
    <dgm:cxn modelId="{71A7DC8A-B4C4-41A2-BC63-C7BA45A5498A}" srcId="{858E7A2F-6177-473E-B135-A25E7E435E45}" destId="{C8B32527-5FD4-4485-B459-581F1546577E}" srcOrd="0" destOrd="0" parTransId="{FC0E29A7-6003-49A1-A4D5-729B6FE1D22B}" sibTransId="{A1DD3550-7D69-4289-BDAA-2D296AAF0D10}"/>
    <dgm:cxn modelId="{C5ED7B26-A9B2-4D26-886F-00F4E025CC6F}" type="presOf" srcId="{64EB143F-B3D8-46DB-89CC-69CD62FF0338}" destId="{6CE8F066-3DC3-4548-80A4-12F8B95CA568}" srcOrd="0" destOrd="0" presId="urn:microsoft.com/office/officeart/2008/layout/SquareAccentList"/>
    <dgm:cxn modelId="{E9B52E0C-24BD-4A56-8B5D-E8C981177595}" type="presOf" srcId="{CB59179B-923D-4CD8-A319-CB0441D027EB}" destId="{FFDB522E-5DEE-4D61-87F0-E14E19B33B5E}" srcOrd="0" destOrd="0" presId="urn:microsoft.com/office/officeart/2008/layout/SquareAccentList"/>
    <dgm:cxn modelId="{009FCC0E-7830-4162-A9B4-90645B421EA4}" srcId="{C8B32527-5FD4-4485-B459-581F1546577E}" destId="{328AE09C-081D-42F3-9EA7-9E059C3345FF}" srcOrd="1" destOrd="0" parTransId="{50B47164-4573-466D-8755-511B23115BD1}" sibTransId="{311D8910-799F-4A9F-BADE-34D2EFD913CA}"/>
    <dgm:cxn modelId="{E3683EB8-AA41-4189-9D38-4DD0A150C893}" type="presOf" srcId="{646A7291-B9D9-4D32-A6EC-41A28FEC6681}" destId="{150625F0-11B1-4A73-9B6A-72AEF4C0A9E4}" srcOrd="0" destOrd="0" presId="urn:microsoft.com/office/officeart/2008/layout/SquareAccentList"/>
    <dgm:cxn modelId="{57DA8E11-4C52-4D33-AACF-7ADBB95A545C}" type="presOf" srcId="{1F3FC1FF-1EAF-41E6-97BB-4857DA90BFA6}" destId="{458D8712-A425-4528-A152-F96B2E871B5C}" srcOrd="0" destOrd="0" presId="urn:microsoft.com/office/officeart/2008/layout/SquareAccentList"/>
    <dgm:cxn modelId="{7A1BDFC1-3237-493E-9F37-B5E9F9FB4844}" srcId="{858E7A2F-6177-473E-B135-A25E7E435E45}" destId="{CB59179B-923D-4CD8-A319-CB0441D027EB}" srcOrd="1" destOrd="0" parTransId="{3F9CF74D-2909-4A4B-9205-BE00DB3DEF11}" sibTransId="{DB510315-863C-42F4-A8BB-570A1F409097}"/>
    <dgm:cxn modelId="{AB4B6C52-18FD-4C0E-AAA0-725C1FEAE6C8}" type="presParOf" srcId="{EC6A9790-A461-4B02-872B-1383DB25AFE6}" destId="{EF482424-5E46-4087-BD32-67262763C42C}" srcOrd="0" destOrd="0" presId="urn:microsoft.com/office/officeart/2008/layout/SquareAccentList"/>
    <dgm:cxn modelId="{D08DDCB5-59D3-43B3-8192-C1D682BFEEBC}" type="presParOf" srcId="{EF482424-5E46-4087-BD32-67262763C42C}" destId="{4AC985E8-1582-4CAE-B58E-867E544983B1}" srcOrd="0" destOrd="0" presId="urn:microsoft.com/office/officeart/2008/layout/SquareAccentList"/>
    <dgm:cxn modelId="{1B92D004-B7CE-410A-84C6-1F0CCB9685A1}" type="presParOf" srcId="{4AC985E8-1582-4CAE-B58E-867E544983B1}" destId="{6A44E780-64F1-4851-BBF7-856904DBA751}" srcOrd="0" destOrd="0" presId="urn:microsoft.com/office/officeart/2008/layout/SquareAccentList"/>
    <dgm:cxn modelId="{5FF625B3-7DF6-40FA-8170-652FE9F96D74}" type="presParOf" srcId="{4AC985E8-1582-4CAE-B58E-867E544983B1}" destId="{36A34928-57AD-4D69-9CF0-C53E7E3B0390}" srcOrd="1" destOrd="0" presId="urn:microsoft.com/office/officeart/2008/layout/SquareAccentList"/>
    <dgm:cxn modelId="{C8AFE0E5-09B2-473C-A1EC-03197E6A1676}" type="presParOf" srcId="{4AC985E8-1582-4CAE-B58E-867E544983B1}" destId="{0082BC11-C8E2-4037-881C-D32E99A80C14}" srcOrd="2" destOrd="0" presId="urn:microsoft.com/office/officeart/2008/layout/SquareAccentList"/>
    <dgm:cxn modelId="{3CD1DCB9-44DA-490C-B5AD-765FBD6E6D0A}" type="presParOf" srcId="{EF482424-5E46-4087-BD32-67262763C42C}" destId="{CA6C8DAB-4613-4610-83DF-B0E57EE4D763}" srcOrd="1" destOrd="0" presId="urn:microsoft.com/office/officeart/2008/layout/SquareAccentList"/>
    <dgm:cxn modelId="{ED11631B-F6E5-4EF8-831B-98AB615F1F2B}" type="presParOf" srcId="{CA6C8DAB-4613-4610-83DF-B0E57EE4D763}" destId="{D0A4EADB-FA3F-4EA1-B76E-92F3074EA763}" srcOrd="0" destOrd="0" presId="urn:microsoft.com/office/officeart/2008/layout/SquareAccentList"/>
    <dgm:cxn modelId="{4DE5EF3C-3573-4595-8962-E0A624BAAC8A}" type="presParOf" srcId="{D0A4EADB-FA3F-4EA1-B76E-92F3074EA763}" destId="{93E9E772-0396-4DA8-8E69-BFC4B96CCACD}" srcOrd="0" destOrd="0" presId="urn:microsoft.com/office/officeart/2008/layout/SquareAccentList"/>
    <dgm:cxn modelId="{178ACEF6-EC86-4BA6-93FF-A55F5C8151ED}" type="presParOf" srcId="{D0A4EADB-FA3F-4EA1-B76E-92F3074EA763}" destId="{150625F0-11B1-4A73-9B6A-72AEF4C0A9E4}" srcOrd="1" destOrd="0" presId="urn:microsoft.com/office/officeart/2008/layout/SquareAccentList"/>
    <dgm:cxn modelId="{4073670A-BF4F-4353-982C-C0611A8A874A}" type="presParOf" srcId="{CA6C8DAB-4613-4610-83DF-B0E57EE4D763}" destId="{F63576D6-BC20-41D4-959F-271838EA7148}" srcOrd="1" destOrd="0" presId="urn:microsoft.com/office/officeart/2008/layout/SquareAccentList"/>
    <dgm:cxn modelId="{C96E4327-3B58-4FCD-A047-EA14DD05716D}" type="presParOf" srcId="{F63576D6-BC20-41D4-959F-271838EA7148}" destId="{001E8F99-BF73-4780-875E-0EE985ED79AB}" srcOrd="0" destOrd="0" presId="urn:microsoft.com/office/officeart/2008/layout/SquareAccentList"/>
    <dgm:cxn modelId="{2ABB6BC5-7B6B-4A54-AB5B-E4F3268AE73D}" type="presParOf" srcId="{F63576D6-BC20-41D4-959F-271838EA7148}" destId="{3457C94E-E6A8-404B-BB1A-E053EC6ADE01}" srcOrd="1" destOrd="0" presId="urn:microsoft.com/office/officeart/2008/layout/SquareAccentList"/>
    <dgm:cxn modelId="{97410C23-0B7B-4073-973A-C512554889CE}" type="presParOf" srcId="{EC6A9790-A461-4B02-872B-1383DB25AFE6}" destId="{21B4E8CB-FD68-425C-A5F4-CFDEF7C11F1D}" srcOrd="1" destOrd="0" presId="urn:microsoft.com/office/officeart/2008/layout/SquareAccentList"/>
    <dgm:cxn modelId="{5B812886-963F-439B-B4BC-CD8376797D7F}" type="presParOf" srcId="{21B4E8CB-FD68-425C-A5F4-CFDEF7C11F1D}" destId="{C368E9F6-73F1-44CA-9783-F301C40A3D81}" srcOrd="0" destOrd="0" presId="urn:microsoft.com/office/officeart/2008/layout/SquareAccentList"/>
    <dgm:cxn modelId="{38059170-5EFA-47A1-B557-06C51D68C3B1}" type="presParOf" srcId="{C368E9F6-73F1-44CA-9783-F301C40A3D81}" destId="{2E212E8B-3D31-4FEE-B61C-62B1AC9E7B43}" srcOrd="0" destOrd="0" presId="urn:microsoft.com/office/officeart/2008/layout/SquareAccentList"/>
    <dgm:cxn modelId="{C06AD28C-79CD-499B-8828-BAA936318D89}" type="presParOf" srcId="{C368E9F6-73F1-44CA-9783-F301C40A3D81}" destId="{54A99D65-04B2-4CD9-8963-56B9A19C7DF1}" srcOrd="1" destOrd="0" presId="urn:microsoft.com/office/officeart/2008/layout/SquareAccentList"/>
    <dgm:cxn modelId="{5FCF4764-04E2-4A7B-BDBD-311A97F8AC5D}" type="presParOf" srcId="{C368E9F6-73F1-44CA-9783-F301C40A3D81}" destId="{FFDB522E-5DEE-4D61-87F0-E14E19B33B5E}" srcOrd="2" destOrd="0" presId="urn:microsoft.com/office/officeart/2008/layout/SquareAccentList"/>
    <dgm:cxn modelId="{FE15F1FE-E063-47DE-A996-427A0415AB26}" type="presParOf" srcId="{21B4E8CB-FD68-425C-A5F4-CFDEF7C11F1D}" destId="{E79E34E9-C232-40AB-B639-91CAE3155A65}" srcOrd="1" destOrd="0" presId="urn:microsoft.com/office/officeart/2008/layout/SquareAccentList"/>
    <dgm:cxn modelId="{D3F7AFD5-0B5D-4782-B387-DF780F212BA1}" type="presParOf" srcId="{E79E34E9-C232-40AB-B639-91CAE3155A65}" destId="{36E436F7-2D4B-4F91-94DE-20B998494EDF}" srcOrd="0" destOrd="0" presId="urn:microsoft.com/office/officeart/2008/layout/SquareAccentList"/>
    <dgm:cxn modelId="{C4D5E84E-B9C6-4ACD-89B2-9F310FD281E6}" type="presParOf" srcId="{36E436F7-2D4B-4F91-94DE-20B998494EDF}" destId="{E0330D3B-965F-4775-806D-46233E6D500A}" srcOrd="0" destOrd="0" presId="urn:microsoft.com/office/officeart/2008/layout/SquareAccentList"/>
    <dgm:cxn modelId="{338CB571-8F2E-4896-AFA4-F296248F4353}" type="presParOf" srcId="{36E436F7-2D4B-4F91-94DE-20B998494EDF}" destId="{458D8712-A425-4528-A152-F96B2E871B5C}" srcOrd="1" destOrd="0" presId="urn:microsoft.com/office/officeart/2008/layout/SquareAccentList"/>
    <dgm:cxn modelId="{71A6676C-074A-421F-B11D-93CC5954A2CF}" type="presParOf" srcId="{E79E34E9-C232-40AB-B639-91CAE3155A65}" destId="{71BE19B5-7B9A-40F0-8280-F725BCE09697}" srcOrd="1" destOrd="0" presId="urn:microsoft.com/office/officeart/2008/layout/SquareAccentList"/>
    <dgm:cxn modelId="{D4EFCF4A-F4D2-4BEF-9636-D124D5D8198B}" type="presParOf" srcId="{71BE19B5-7B9A-40F0-8280-F725BCE09697}" destId="{80BDD78C-9BA9-4325-BF49-512EB18C781F}" srcOrd="0" destOrd="0" presId="urn:microsoft.com/office/officeart/2008/layout/SquareAccentList"/>
    <dgm:cxn modelId="{95FDCCA6-E05C-4E42-BB78-AECB3D7341FA}" type="presParOf" srcId="{71BE19B5-7B9A-40F0-8280-F725BCE09697}" destId="{6CE8F066-3DC3-4548-80A4-12F8B95CA568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44E780-64F1-4851-BBF7-856904DBA751}">
      <dsp:nvSpPr>
        <dsp:cNvPr id="0" name=""/>
        <dsp:cNvSpPr/>
      </dsp:nvSpPr>
      <dsp:spPr>
        <a:xfrm>
          <a:off x="5720" y="1130055"/>
          <a:ext cx="5347004" cy="6290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A34928-57AD-4D69-9CF0-C53E7E3B0390}">
      <dsp:nvSpPr>
        <dsp:cNvPr id="0" name=""/>
        <dsp:cNvSpPr/>
      </dsp:nvSpPr>
      <dsp:spPr>
        <a:xfrm>
          <a:off x="1" y="2299755"/>
          <a:ext cx="392810" cy="3928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82BC11-C8E2-4037-881C-D32E99A80C14}">
      <dsp:nvSpPr>
        <dsp:cNvPr id="0" name=""/>
        <dsp:cNvSpPr/>
      </dsp:nvSpPr>
      <dsp:spPr>
        <a:xfrm>
          <a:off x="5720" y="0"/>
          <a:ext cx="5347004" cy="113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2017 IJLS</a:t>
          </a:r>
          <a:endParaRPr lang="en-US" sz="6500" kern="1200" dirty="0"/>
        </a:p>
      </dsp:txBody>
      <dsp:txXfrm>
        <a:off x="5720" y="0"/>
        <a:ext cx="5347004" cy="1130055"/>
      </dsp:txXfrm>
    </dsp:sp>
    <dsp:sp modelId="{93E9E772-0396-4DA8-8E69-BFC4B96CCACD}">
      <dsp:nvSpPr>
        <dsp:cNvPr id="0" name=""/>
        <dsp:cNvSpPr/>
      </dsp:nvSpPr>
      <dsp:spPr>
        <a:xfrm>
          <a:off x="1" y="2300983"/>
          <a:ext cx="392800" cy="392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0625F0-11B1-4A73-9B6A-72AEF4C0A9E4}">
      <dsp:nvSpPr>
        <dsp:cNvPr id="0" name=""/>
        <dsp:cNvSpPr/>
      </dsp:nvSpPr>
      <dsp:spPr>
        <a:xfrm>
          <a:off x="380010" y="2020523"/>
          <a:ext cx="4972714" cy="915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Did not allow deportation defense</a:t>
          </a:r>
          <a:endParaRPr lang="en-US" sz="1800" kern="1200" dirty="0"/>
        </a:p>
      </dsp:txBody>
      <dsp:txXfrm>
        <a:off x="380010" y="2020523"/>
        <a:ext cx="4972714" cy="915619"/>
      </dsp:txXfrm>
    </dsp:sp>
    <dsp:sp modelId="{001E8F99-BF73-4780-875E-0EE985ED79AB}">
      <dsp:nvSpPr>
        <dsp:cNvPr id="0" name=""/>
        <dsp:cNvSpPr/>
      </dsp:nvSpPr>
      <dsp:spPr>
        <a:xfrm>
          <a:off x="5720" y="3197552"/>
          <a:ext cx="392800" cy="392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57C94E-E6A8-404B-BB1A-E053EC6ADE01}">
      <dsp:nvSpPr>
        <dsp:cNvPr id="0" name=""/>
        <dsp:cNvSpPr/>
      </dsp:nvSpPr>
      <dsp:spPr>
        <a:xfrm>
          <a:off x="380010" y="2936142"/>
          <a:ext cx="4972714" cy="915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Allowed IJLS funds to support training/mentoring pro bono attorneys </a:t>
          </a:r>
          <a:endParaRPr lang="en-US" sz="1800" kern="1200" dirty="0"/>
        </a:p>
      </dsp:txBody>
      <dsp:txXfrm>
        <a:off x="380010" y="2936142"/>
        <a:ext cx="4972714" cy="915619"/>
      </dsp:txXfrm>
    </dsp:sp>
    <dsp:sp modelId="{2E212E8B-3D31-4FEE-B61C-62B1AC9E7B43}">
      <dsp:nvSpPr>
        <dsp:cNvPr id="0" name=""/>
        <dsp:cNvSpPr/>
      </dsp:nvSpPr>
      <dsp:spPr>
        <a:xfrm>
          <a:off x="5620075" y="1130055"/>
          <a:ext cx="5347004" cy="6290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A99D65-04B2-4CD9-8963-56B9A19C7DF1}">
      <dsp:nvSpPr>
        <dsp:cNvPr id="0" name=""/>
        <dsp:cNvSpPr/>
      </dsp:nvSpPr>
      <dsp:spPr>
        <a:xfrm>
          <a:off x="5620075" y="2290229"/>
          <a:ext cx="392810" cy="3928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DB522E-5DEE-4D61-87F0-E14E19B33B5E}">
      <dsp:nvSpPr>
        <dsp:cNvPr id="0" name=""/>
        <dsp:cNvSpPr/>
      </dsp:nvSpPr>
      <dsp:spPr>
        <a:xfrm>
          <a:off x="5620075" y="0"/>
          <a:ext cx="5347004" cy="113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2018 IJLS</a:t>
          </a:r>
          <a:endParaRPr lang="en-US" sz="6500" kern="1200" dirty="0"/>
        </a:p>
      </dsp:txBody>
      <dsp:txXfrm>
        <a:off x="5620075" y="0"/>
        <a:ext cx="5347004" cy="1130055"/>
      </dsp:txXfrm>
    </dsp:sp>
    <dsp:sp modelId="{E0330D3B-965F-4775-806D-46233E6D500A}">
      <dsp:nvSpPr>
        <dsp:cNvPr id="0" name=""/>
        <dsp:cNvSpPr/>
      </dsp:nvSpPr>
      <dsp:spPr>
        <a:xfrm>
          <a:off x="5620075" y="2281933"/>
          <a:ext cx="392800" cy="392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8D8712-A425-4528-A152-F96B2E871B5C}">
      <dsp:nvSpPr>
        <dsp:cNvPr id="0" name=""/>
        <dsp:cNvSpPr/>
      </dsp:nvSpPr>
      <dsp:spPr>
        <a:xfrm>
          <a:off x="5994365" y="2020523"/>
          <a:ext cx="4972714" cy="915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Allows representation of youth who are in removal proceedings, but are not currently detained</a:t>
          </a:r>
          <a:endParaRPr lang="en-US" sz="1800" kern="1200" dirty="0"/>
        </a:p>
      </dsp:txBody>
      <dsp:txXfrm>
        <a:off x="5994365" y="2020523"/>
        <a:ext cx="4972714" cy="915619"/>
      </dsp:txXfrm>
    </dsp:sp>
    <dsp:sp modelId="{80BDD78C-9BA9-4325-BF49-512EB18C781F}">
      <dsp:nvSpPr>
        <dsp:cNvPr id="0" name=""/>
        <dsp:cNvSpPr/>
      </dsp:nvSpPr>
      <dsp:spPr>
        <a:xfrm>
          <a:off x="5620075" y="3197552"/>
          <a:ext cx="392800" cy="392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E8F066-3DC3-4548-80A4-12F8B95CA568}">
      <dsp:nvSpPr>
        <dsp:cNvPr id="0" name=""/>
        <dsp:cNvSpPr/>
      </dsp:nvSpPr>
      <dsp:spPr>
        <a:xfrm>
          <a:off x="5994365" y="2936142"/>
          <a:ext cx="4972714" cy="915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Lists training/mentoring pro bono attorneys as an explicit purpose </a:t>
          </a:r>
          <a:endParaRPr lang="en-US" sz="1800" kern="1200" dirty="0"/>
        </a:p>
      </dsp:txBody>
      <dsp:txXfrm>
        <a:off x="5994365" y="2936142"/>
        <a:ext cx="4972714" cy="915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898D4-AECD-E248-B4EC-C91E11D78828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AE6B3-8A44-9447-BCD6-98207D59B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93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AE6B3-8A44-9447-BCD6-98207D59B9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5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AE6B3-8A44-9447-BCD6-98207D59B9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5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AE6B3-8A44-9447-BCD6-98207D59B9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5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AE6B3-8A44-9447-BCD6-98207D59B9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5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AE6B3-8A44-9447-BCD6-98207D59B9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5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AE6B3-8A44-9447-BCD6-98207D59B9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5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F38D4-29C7-E345-8D0A-B0A110B6DEAD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10816" cy="687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15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owerpoint Cover-02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210815" cy="685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974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F38D4-29C7-E345-8D0A-B0A110B6DEAD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10816" cy="687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41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owerpoint Cover-02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210815" cy="685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04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47851"/>
            <a:ext cx="10363200" cy="2165350"/>
          </a:xfrm>
        </p:spPr>
        <p:txBody>
          <a:bodyPr/>
          <a:lstStyle/>
          <a:p>
            <a:r>
              <a:rPr lang="en-US" sz="6000" dirty="0" smtClean="0">
                <a:solidFill>
                  <a:schemeClr val="bg1"/>
                </a:solidFill>
              </a:rPr>
              <a:t>2018 Immigrant Justice Legal Services Grant:</a:t>
            </a:r>
            <a:br>
              <a:rPr lang="en-US" sz="6000" dirty="0" smtClean="0">
                <a:solidFill>
                  <a:schemeClr val="bg1"/>
                </a:solidFill>
              </a:rPr>
            </a:br>
            <a:r>
              <a:rPr lang="en-US" sz="6000" dirty="0" smtClean="0">
                <a:solidFill>
                  <a:schemeClr val="bg1"/>
                </a:solidFill>
              </a:rPr>
              <a:t>Pre-Bidders’ Meeting</a:t>
            </a:r>
            <a:endParaRPr lang="en-US" sz="60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112" y="4889795"/>
            <a:ext cx="1690908" cy="1701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40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ZoomGrants Registration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078" y="1600200"/>
            <a:ext cx="86360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9403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How to Apply using ZoomGrants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" y="1165861"/>
            <a:ext cx="10972800" cy="4525963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 smtClean="0"/>
              <a:t>Step 1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724" y="1443038"/>
            <a:ext cx="5613076" cy="5165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96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How to Apply for Zoom 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016" y="1177448"/>
            <a:ext cx="10972800" cy="4525963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 smtClean="0"/>
              <a:t>Step 2</a:t>
            </a:r>
            <a:endParaRPr 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901" y="1393508"/>
            <a:ext cx="5551170" cy="521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8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How to Apply for Zoom 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177448"/>
            <a:ext cx="10972800" cy="4525963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 smtClean="0"/>
              <a:t>Step 3 </a:t>
            </a:r>
            <a:endParaRPr 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686" y="1417637"/>
            <a:ext cx="6074966" cy="5188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98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Application Deadline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Deadline: </a:t>
            </a:r>
            <a:r>
              <a:rPr lang="en-US" dirty="0" smtClean="0"/>
              <a:t>Tuesday, August 29, 2017  5:00 pm EST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only method to submit an application is through ZoomGrants.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1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79738"/>
            <a:ext cx="10839450" cy="2773362"/>
          </a:xfrm>
        </p:spPr>
        <p:txBody>
          <a:bodyPr/>
          <a:lstStyle/>
          <a:p>
            <a:r>
              <a:rPr lang="en-US" b="1" dirty="0" smtClean="0"/>
              <a:t>Review FAQ list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Additional Questions?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3900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Agenda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marR="0" lvl="0" indent="-5143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About the IJLS Grant</a:t>
            </a:r>
          </a:p>
          <a:p>
            <a:pPr marL="514350" indent="-514350" defTabSz="914400">
              <a:lnSpc>
                <a:spcPct val="15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lang="en-US" dirty="0" smtClean="0"/>
              <a:t>Request for Proposals</a:t>
            </a:r>
            <a:endParaRPr lang="en-US" dirty="0"/>
          </a:p>
          <a:p>
            <a:pPr marL="514350" marR="0" lvl="0" indent="-5143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ZoomGrants</a:t>
            </a:r>
          </a:p>
          <a:p>
            <a:pPr marL="514350" marR="0" lvl="0" indent="-5143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Frequently Asked Questions</a:t>
            </a:r>
          </a:p>
          <a:p>
            <a:pPr marL="514350" marR="0" lvl="0" indent="-5143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Additional Q&amp;A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83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About IJLS Grant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 algn="ctr" defTabSz="914400">
              <a:spcBef>
                <a:spcPts val="0"/>
              </a:spcBef>
              <a:buNone/>
            </a:pPr>
            <a:endParaRPr lang="en-US" dirty="0" smtClean="0"/>
          </a:p>
          <a:p>
            <a:pPr marL="0" indent="0" algn="ctr" defTabSz="914400">
              <a:spcBef>
                <a:spcPts val="0"/>
              </a:spcBef>
              <a:buNone/>
            </a:pPr>
            <a:endParaRPr lang="en-US" dirty="0"/>
          </a:p>
          <a:p>
            <a:pPr marL="0" indent="0" algn="ctr" defTabSz="914400">
              <a:spcBef>
                <a:spcPts val="0"/>
              </a:spcBef>
              <a:buNone/>
            </a:pPr>
            <a:r>
              <a:rPr lang="en-US" dirty="0" smtClean="0"/>
              <a:t>The </a:t>
            </a:r>
            <a:r>
              <a:rPr lang="en-US" dirty="0"/>
              <a:t>Immigrant Justice Legal Services </a:t>
            </a:r>
            <a:r>
              <a:rPr lang="en-US" dirty="0" smtClean="0"/>
              <a:t>(IJLS) Grant Program is </a:t>
            </a:r>
            <a:r>
              <a:rPr lang="en-US" dirty="0"/>
              <a:t>a $500,000 commitment from the Bowser Administration. </a:t>
            </a:r>
            <a:r>
              <a:rPr lang="en-US" dirty="0" smtClean="0"/>
              <a:t>This grant program is intended </a:t>
            </a:r>
            <a:r>
              <a:rPr lang="en-US" dirty="0"/>
              <a:t>to fund programs that provide targeted services and resources to the DC immigrant population. </a:t>
            </a:r>
          </a:p>
        </p:txBody>
      </p:sp>
    </p:spTree>
    <p:extLst>
      <p:ext uri="{BB962C8B-B14F-4D97-AF65-F5344CB8AC3E}">
        <p14:creationId xmlns:p14="http://schemas.microsoft.com/office/powerpoint/2010/main" val="60953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About IJLS Grant: Funding Areas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8250"/>
            <a:ext cx="12068175" cy="5543550"/>
          </a:xfrm>
        </p:spPr>
        <p:txBody>
          <a:bodyPr/>
          <a:lstStyle/>
          <a:p>
            <a:pPr marL="0" lvl="0" indent="0" defTabSz="914400">
              <a:spcBef>
                <a:spcPts val="0"/>
              </a:spcBef>
              <a:buNone/>
            </a:pPr>
            <a:r>
              <a:rPr lang="en-US" sz="2400" dirty="0" smtClean="0"/>
              <a:t>  The </a:t>
            </a:r>
            <a:r>
              <a:rPr lang="en-US" sz="2400" dirty="0"/>
              <a:t>program funds services in </a:t>
            </a:r>
            <a:r>
              <a:rPr lang="en-US" sz="2400" dirty="0" smtClean="0"/>
              <a:t>the following </a:t>
            </a:r>
            <a:r>
              <a:rPr lang="en-US" sz="2400" dirty="0" smtClean="0"/>
              <a:t>twe</a:t>
            </a:r>
            <a:r>
              <a:rPr lang="en-US" sz="2400" dirty="0" smtClean="0"/>
              <a:t>lve</a:t>
            </a:r>
            <a:r>
              <a:rPr lang="en-US" sz="2400" dirty="0" smtClean="0"/>
              <a:t> </a:t>
            </a:r>
            <a:r>
              <a:rPr lang="en-US" sz="2400" dirty="0" smtClean="0"/>
              <a:t>categories:</a:t>
            </a:r>
          </a:p>
          <a:p>
            <a:pPr marL="0" lvl="0" indent="0" defTabSz="914400">
              <a:spcBef>
                <a:spcPts val="0"/>
              </a:spcBef>
              <a:buNone/>
            </a:pPr>
            <a:endParaRPr lang="en-US" sz="1950" dirty="0" smtClean="0"/>
          </a:p>
          <a:p>
            <a:pPr marL="857250" lvl="1" indent="-457200" defTabSz="9144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950" dirty="0" smtClean="0"/>
              <a:t>Helping DC residents apply for green cards, convert green cards to citizenship, and make other affirmative USCIS filings;</a:t>
            </a:r>
          </a:p>
          <a:p>
            <a:pPr marL="857250" lvl="1" indent="-457200" defTabSz="9144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950" dirty="0" smtClean="0"/>
              <a:t>Renewing DACA (Deferred Action for Childhood Arrivals) applications and work permits for DC residents; </a:t>
            </a:r>
          </a:p>
          <a:p>
            <a:pPr marL="857250" lvl="1" indent="-457200" defTabSz="9144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950" dirty="0" smtClean="0"/>
              <a:t>Conducting Know Your Rights briefings and workshops; </a:t>
            </a:r>
          </a:p>
          <a:p>
            <a:pPr marL="857250" lvl="1" indent="-457200" defTabSz="9144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950" dirty="0"/>
              <a:t>Helping prepare asylum applications and provide legal representation at asylum interviews and/or hearings for DC residents; </a:t>
            </a:r>
            <a:r>
              <a:rPr lang="en-US" sz="2000" dirty="0" smtClean="0"/>
              <a:t>or</a:t>
            </a:r>
            <a:r>
              <a:rPr lang="en-US" sz="2000" dirty="0"/>
              <a:t>, for clients in removal proceedings, prepare defensive asylum applications;</a:t>
            </a:r>
            <a:endParaRPr lang="en-US" sz="1950" dirty="0"/>
          </a:p>
          <a:p>
            <a:pPr marL="857250" lvl="1" indent="-457200" defTabSz="9144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950" dirty="0" smtClean="0"/>
              <a:t>Representing </a:t>
            </a:r>
            <a:r>
              <a:rPr lang="en-US" sz="2000" dirty="0"/>
              <a:t>youth who are in removal proceedings, but are not currently </a:t>
            </a:r>
            <a:r>
              <a:rPr lang="en-US" sz="2000" dirty="0" smtClean="0"/>
              <a:t>detained</a:t>
            </a:r>
            <a:r>
              <a:rPr lang="en-US" sz="1950" dirty="0" smtClean="0"/>
              <a:t>, </a:t>
            </a:r>
            <a:r>
              <a:rPr lang="en-US" sz="1800" dirty="0"/>
              <a:t>provided representation began before the client turned 18;</a:t>
            </a:r>
            <a:r>
              <a:rPr lang="en-US" sz="1950" dirty="0" smtClean="0"/>
              <a:t> </a:t>
            </a:r>
            <a:endParaRPr lang="en-US" sz="1950" dirty="0" smtClean="0"/>
          </a:p>
          <a:p>
            <a:pPr marL="857250" lvl="1" indent="-457200" defTabSz="9144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950" dirty="0" smtClean="0"/>
              <a:t>Protecting financial assets and custody for DC children in the face of potential deportation of parents or guardians; </a:t>
            </a:r>
          </a:p>
          <a:p>
            <a:pPr marL="400050" lvl="1" indent="0" defTabSz="914400">
              <a:spcBef>
                <a:spcPts val="0"/>
              </a:spcBef>
              <a:spcAft>
                <a:spcPts val="600"/>
              </a:spcAft>
              <a:buNone/>
            </a:pPr>
            <a:endParaRPr lang="en-US" sz="1950" dirty="0"/>
          </a:p>
          <a:p>
            <a:pPr marL="400050" lvl="1" indent="0" defTabSz="914400">
              <a:spcBef>
                <a:spcPts val="0"/>
              </a:spcBef>
              <a:spcAft>
                <a:spcPts val="600"/>
              </a:spcAft>
              <a:buNone/>
            </a:pPr>
            <a:endParaRPr lang="en-US" sz="1950" dirty="0" smtClean="0"/>
          </a:p>
          <a:p>
            <a:pPr marL="914400" lvl="1" indent="-514350" defTabSz="9144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4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About IJLS Grant: Funding Areas (Cont.)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8250"/>
            <a:ext cx="12068175" cy="5543550"/>
          </a:xfrm>
        </p:spPr>
        <p:txBody>
          <a:bodyPr/>
          <a:lstStyle/>
          <a:p>
            <a:pPr marL="857250" lvl="1" indent="-457200" defTabSz="914400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en-US" sz="1950" dirty="0" smtClean="0"/>
              <a:t>Helping people and businesses conduct affairs through ITIN numbers, appeal licensing board denials based on international qualifications, and access health insurance and other public benefits for which they are eligible;</a:t>
            </a:r>
          </a:p>
          <a:p>
            <a:pPr marL="857250" lvl="1" indent="-457200" defTabSz="914400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en-US" sz="1950" dirty="0" smtClean="0"/>
              <a:t>Filing any lawsuits that may become necessary to challenging the use of DACA applications for finding or deporting undocumented persons; </a:t>
            </a:r>
          </a:p>
          <a:p>
            <a:pPr marL="857250" lvl="1" indent="-457200" defTabSz="914400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en-US" sz="1950" dirty="0" smtClean="0"/>
              <a:t>Helping file applications for S, T, U, Special Immigrant Juvenile visas and Violence Against Women Act (VAWA) petitions for DC residents or family members of DC residents; and </a:t>
            </a:r>
          </a:p>
          <a:p>
            <a:pPr marL="857250" lvl="1" indent="-457200" defTabSz="914400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en-US" sz="1950" dirty="0" smtClean="0"/>
              <a:t>Providing legal help for family reunification efforts for families with at least one DC resident; </a:t>
            </a:r>
          </a:p>
          <a:p>
            <a:pPr marL="857250" lvl="1" indent="-457200" defTabSz="914400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en-US" sz="1950" dirty="0" smtClean="0"/>
              <a:t>Helping DC families adopt or provide foster homes for refugees and children from war-torn countries; and</a:t>
            </a:r>
          </a:p>
          <a:p>
            <a:pPr marL="857250" lvl="1" indent="-457200" defTabSz="914400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en-US" sz="2000" dirty="0"/>
              <a:t>Training and mentoring pro bono attorneys to perform any of the tasks 1-11.</a:t>
            </a:r>
          </a:p>
          <a:p>
            <a:pPr marL="400050" lvl="1" indent="0" defTabSz="914400">
              <a:spcBef>
                <a:spcPts val="0"/>
              </a:spcBef>
              <a:spcAft>
                <a:spcPts val="1200"/>
              </a:spcAft>
              <a:buNone/>
            </a:pPr>
            <a:endParaRPr lang="en-US" sz="1950" dirty="0" smtClean="0"/>
          </a:p>
          <a:p>
            <a:pPr marL="0" lvl="0" indent="0" defTabSz="914400">
              <a:spcBef>
                <a:spcPts val="0"/>
              </a:spcBef>
              <a:spcAft>
                <a:spcPts val="12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8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Comparison to the 2017 IJLS Grant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784381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6723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About IJLS Grant: Target Population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 algn="ctr" defTabSz="914400">
              <a:spcBef>
                <a:spcPts val="0"/>
              </a:spcBef>
              <a:buNone/>
            </a:pPr>
            <a:endParaRPr lang="en-US" dirty="0" smtClean="0"/>
          </a:p>
          <a:p>
            <a:pPr marL="0" indent="0" algn="ctr" defTabSz="914400">
              <a:spcBef>
                <a:spcPts val="0"/>
              </a:spcBef>
              <a:buNone/>
            </a:pPr>
            <a:endParaRPr lang="en-US" dirty="0"/>
          </a:p>
          <a:p>
            <a:pPr marL="0" indent="0" algn="ctr" defTabSz="914400">
              <a:spcBef>
                <a:spcPts val="0"/>
              </a:spcBef>
              <a:buNone/>
            </a:pPr>
            <a:r>
              <a:rPr lang="en-US" dirty="0"/>
              <a:t>The IJLS is designed to benefit all DC immigrants, regardless of immigration status. The IJLS will benefit immigrants of all ages – and national origins – who reside in DC, as well as families of mixed status who have at least one family member here and immigrant business owners in DC. </a:t>
            </a:r>
          </a:p>
        </p:txBody>
      </p:sp>
    </p:spTree>
    <p:extLst>
      <p:ext uri="{BB962C8B-B14F-4D97-AF65-F5344CB8AC3E}">
        <p14:creationId xmlns:p14="http://schemas.microsoft.com/office/powerpoint/2010/main" val="360956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About IJLS Grant: Eligibility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IJLS </a:t>
            </a:r>
            <a:r>
              <a:rPr lang="en-US" dirty="0"/>
              <a:t>is open to:</a:t>
            </a:r>
          </a:p>
          <a:p>
            <a:pPr lvl="0"/>
            <a:r>
              <a:rPr lang="en-US" dirty="0"/>
              <a:t>Community-based 501(c)(3) organizations; </a:t>
            </a:r>
          </a:p>
          <a:p>
            <a:pPr lvl="0"/>
            <a:r>
              <a:rPr lang="en-US" dirty="0"/>
              <a:t>Private entities that are partnering with 501 (c)(3) organization(s); or </a:t>
            </a:r>
          </a:p>
          <a:p>
            <a:pPr lvl="0"/>
            <a:r>
              <a:rPr lang="en-US" dirty="0"/>
              <a:t>Private entities that are mobilizing pro bono talent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Individuals </a:t>
            </a:r>
            <a:r>
              <a:rPr lang="en-US" dirty="0"/>
              <a:t>are</a:t>
            </a:r>
            <a:r>
              <a:rPr lang="en-US" i="1" dirty="0"/>
              <a:t> not</a:t>
            </a:r>
            <a:r>
              <a:rPr lang="en-US" dirty="0"/>
              <a:t> eligible for this grant.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821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About IJLS Grant: Awards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r>
              <a:rPr lang="en-US" dirty="0" smtClean="0"/>
              <a:t>A total of $500,000 has been made available through this program.</a:t>
            </a:r>
          </a:p>
          <a:p>
            <a:r>
              <a:rPr lang="en-US" dirty="0"/>
              <a:t>Each grant will total no more than $</a:t>
            </a:r>
            <a:r>
              <a:rPr lang="en-US" dirty="0" smtClean="0"/>
              <a:t>150,000.</a:t>
            </a:r>
            <a:endParaRPr lang="en-US" dirty="0"/>
          </a:p>
          <a:p>
            <a:pPr lvl="0"/>
            <a:r>
              <a:rPr lang="en-US" dirty="0" smtClean="0"/>
              <a:t>Up to 20 grants will be awarded to successful applicants.</a:t>
            </a:r>
          </a:p>
          <a:p>
            <a:r>
              <a:rPr lang="en-US" dirty="0"/>
              <a:t>Only one application per organization will be </a:t>
            </a:r>
            <a:r>
              <a:rPr lang="en-US" dirty="0" smtClean="0"/>
              <a:t>accepted, though law firms may partner with more than one CBO.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5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IA 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APIA logo" id="{A60630EA-5ED1-9847-ADA3-43D21C7228F3}" vid="{079998F5-827E-854E-A236-34C2F1CE4DA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APIA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APIA 2" id="{230B437D-ABD3-C941-AC2E-3E5927B54574}" vid="{81EFE344-82C2-1F42-ACD0-34129E4525F6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APIA logo</Template>
  <TotalTime>306</TotalTime>
  <Words>610</Words>
  <Application>Microsoft Office PowerPoint</Application>
  <PresentationFormat>Custom</PresentationFormat>
  <Paragraphs>68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APIA logo</vt:lpstr>
      <vt:lpstr>Custom Design</vt:lpstr>
      <vt:lpstr>APIA 2</vt:lpstr>
      <vt:lpstr>1_Custom Design</vt:lpstr>
      <vt:lpstr>2018 Immigrant Justice Legal Services Grant: Pre-Bidders’ Meeting</vt:lpstr>
      <vt:lpstr>Agenda</vt:lpstr>
      <vt:lpstr>About IJLS Grant</vt:lpstr>
      <vt:lpstr>About IJLS Grant: Funding Areas</vt:lpstr>
      <vt:lpstr>About IJLS Grant: Funding Areas (Cont.)</vt:lpstr>
      <vt:lpstr>Comparison to the 2017 IJLS Grant</vt:lpstr>
      <vt:lpstr>About IJLS Grant: Target Population</vt:lpstr>
      <vt:lpstr>About IJLS Grant: Eligibility</vt:lpstr>
      <vt:lpstr>About IJLS Grant: Awards</vt:lpstr>
      <vt:lpstr>ZoomGrants Registration</vt:lpstr>
      <vt:lpstr>How to Apply using ZoomGrants</vt:lpstr>
      <vt:lpstr>How to Apply for Zoom Grant</vt:lpstr>
      <vt:lpstr>How to Apply for Zoom Grant</vt:lpstr>
      <vt:lpstr>Application Deadline</vt:lpstr>
      <vt:lpstr>Review FAQ list  Additional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Immigrant Justice Legal Service Grant Bidders’ Meeting</dc:title>
  <dc:creator>Hye Seung Jung</dc:creator>
  <cp:lastModifiedBy>ServUS</cp:lastModifiedBy>
  <cp:revision>20</cp:revision>
  <dcterms:created xsi:type="dcterms:W3CDTF">2017-02-09T03:35:02Z</dcterms:created>
  <dcterms:modified xsi:type="dcterms:W3CDTF">2017-08-11T18:41:34Z</dcterms:modified>
</cp:coreProperties>
</file>